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8075" y="1002222"/>
            <a:ext cx="7772400" cy="784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4A86E8"/>
              </a:buClr>
              <a:defRPr>
                <a:solidFill>
                  <a:srgbClr val="4A86E8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/>
        </p:nvSpPr>
        <p:spPr>
          <a:xfrm>
            <a:off x="5272875" y="38525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244700" y="1970475"/>
            <a:ext cx="8603100" cy="191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+ CI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  <a:solidFill>
            <a:srgbClr val="000000">
              <a:alpha val="74080"/>
            </a:srgbClr>
          </a:solidFill>
        </p:spPr>
        <p:txBody>
          <a:bodyPr anchorCtr="0" anchor="ctr" bIns="91425" lIns="91425" rIns="91425" tIns="91425"/>
          <a:lstStyle>
            <a:lvl1pPr lvl="0" rtl="0" algn="r">
              <a:spcBef>
                <a:spcPts val="0"/>
              </a:spcBef>
              <a:buNone/>
              <a:defRPr b="0" sz="15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a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" type="subTitle"/>
          </p:nvPr>
        </p:nvSpPr>
        <p:spPr>
          <a:xfrm>
            <a:off x="1097400" y="783600"/>
            <a:ext cx="6979800" cy="1883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4000">
                <a:solidFill>
                  <a:srgbClr val="797979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  <a:solidFill>
            <a:srgbClr val="000000">
              <a:alpha val="74080"/>
            </a:srgbClr>
          </a:solidFill>
        </p:spPr>
        <p:txBody>
          <a:bodyPr anchorCtr="0" anchor="ctr" bIns="91425" lIns="91425" rIns="91425" tIns="91425"/>
          <a:lstStyle>
            <a:lvl1pPr lvl="0" rtl="0" algn="r">
              <a:spcBef>
                <a:spcPts val="0"/>
              </a:spcBef>
              <a:buNone/>
              <a:defRPr b="0" sz="15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/>
        </p:nvSpPr>
        <p:spPr>
          <a:xfrm>
            <a:off x="609600" y="838200"/>
            <a:ext cx="609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7086600" y="1676400"/>
            <a:ext cx="6504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estions (not printed)">
    <p:bg>
      <p:bgPr>
        <a:solidFill>
          <a:srgbClr val="43434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13703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 sz="4000">
                <a:solidFill>
                  <a:srgbClr val="A4C2F4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Lato"/>
              <a:defRPr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Lato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Lato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en.wikipedia.org/wiki/Florence_Nightingale" TargetMode="External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hyperlink" Target="https://en.wikipedia.org/wiki/Ignaz_Semmelweis" TargetMode="External"/><Relationship Id="rId5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13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youtube.com/v/ttMQECKQ3DQ" TargetMode="External"/><Relationship Id="rId4" Type="http://schemas.openxmlformats.org/officeDocument/2006/relationships/image" Target="../media/image05.jpg"/><Relationship Id="rId5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138075" y="1002222"/>
            <a:ext cx="7772400" cy="784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Defining success in data science</a:t>
            </a:r>
          </a:p>
        </p:txBody>
      </p:sp>
      <p:sp>
        <p:nvSpPr>
          <p:cNvPr id="27" name="Shape 27"/>
          <p:cNvSpPr txBox="1"/>
          <p:nvPr/>
        </p:nvSpPr>
        <p:spPr>
          <a:xfrm>
            <a:off x="2355925" y="2000250"/>
            <a:ext cx="6514499" cy="145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600"/>
              </a:spcBef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Brian Caffo, Jeff Leek, Roger Peng</a:t>
            </a:r>
          </a:p>
          <a:p>
            <a:pPr lvl="0" rtl="0" algn="r">
              <a:spcBef>
                <a:spcPts val="600"/>
              </a:spcBef>
              <a:buNone/>
            </a:pPr>
            <a:r>
              <a:rPr lang="en" sz="2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@bcaffo</a:t>
            </a:r>
          </a:p>
          <a:p>
            <a:pPr lvl="0" rtl="0" algn="r">
              <a:spcBef>
                <a:spcPts val="600"/>
              </a:spcBef>
              <a:buNone/>
            </a:pPr>
            <a:r>
              <a:rPr lang="en" sz="2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www.bcaffo.com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Paired kidney donation</a:t>
            </a:r>
          </a:p>
        </p:txBody>
      </p:sp>
      <p:sp>
        <p:nvSpPr>
          <p:cNvPr id="97" name="Shape 97"/>
          <p:cNvSpPr/>
          <p:nvPr/>
        </p:nvSpPr>
        <p:spPr>
          <a:xfrm>
            <a:off x="500025" y="9242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811425" y="9554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32125" y="19023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1425" y="19023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532125" y="2995875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87175" y="2995875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3" name="Shape 103"/>
          <p:cNvCxnSpPr>
            <a:stCxn id="97" idx="6"/>
            <a:endCxn id="102" idx="2"/>
          </p:cNvCxnSpPr>
          <p:nvPr/>
        </p:nvCxnSpPr>
        <p:spPr>
          <a:xfrm>
            <a:off x="1227225" y="1287850"/>
            <a:ext cx="660000" cy="207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>
            <a:endCxn id="100" idx="2"/>
          </p:cNvCxnSpPr>
          <p:nvPr/>
        </p:nvCxnSpPr>
        <p:spPr>
          <a:xfrm flipH="1" rot="10800000">
            <a:off x="1151425" y="2265950"/>
            <a:ext cx="660000" cy="84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>
            <a:stCxn id="99" idx="6"/>
            <a:endCxn id="98" idx="2"/>
          </p:cNvCxnSpPr>
          <p:nvPr/>
        </p:nvCxnSpPr>
        <p:spPr>
          <a:xfrm flipH="1" rot="10800000">
            <a:off x="1259325" y="1319150"/>
            <a:ext cx="552000" cy="94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12" y="836425"/>
            <a:ext cx="5381625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325" y="1227558"/>
            <a:ext cx="2340499" cy="29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Measurement can’t do what you hoped for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Impact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5" y="768449"/>
            <a:ext cx="6272248" cy="314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950" y="2144987"/>
            <a:ext cx="4733249" cy="8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250" y="4356662"/>
            <a:ext cx="57912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 versus failure in data science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257625" y="568225"/>
            <a:ext cx="8506799" cy="429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Positive results of a data science experiment: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New knowledge is created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Decisions are made based on the outcome of the data analysis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Impact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Knowledge that the data cannot inform the decision or answer the question is obtained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Negative results: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Decisions are made against clear evidence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Results are equivocal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Study is underpowered so that lack of clear results cannot be ascertained to be the data or lack of an effect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Decision is not obvious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Uncertainty prevents new knowledge from being created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Plug for Data Science in Real Life course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Moneyball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0" y="497225"/>
            <a:ext cx="5539348" cy="44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063" y="448375"/>
            <a:ext cx="2888986" cy="442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Florence Nightingale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098" y="590950"/>
            <a:ext cx="3333823" cy="4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/>
        </p:nvSpPr>
        <p:spPr>
          <a:xfrm>
            <a:off x="0" y="4227000"/>
            <a:ext cx="5560199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https://en.wikipedia.org/wiki/Florence_Nightingale</a:t>
            </a:r>
            <a:r>
              <a:rPr lang="en" sz="1800"/>
              <a:t> </a:t>
            </a:r>
          </a:p>
        </p:txBody>
      </p:sp>
      <p:pic>
        <p:nvPicPr>
          <p:cNvPr id="48" name="Shape 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99" y="590949"/>
            <a:ext cx="5087227" cy="31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Ignoring the data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400" y="433162"/>
            <a:ext cx="321945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902100" y="4838275"/>
            <a:ext cx="5241900" cy="31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https://en.wikipedia.org/wiki/Ignaz_Semmelweis</a:t>
            </a:r>
            <a:r>
              <a:rPr lang="en"/>
              <a:t> 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25" y="900203"/>
            <a:ext cx="53328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99" y="439449"/>
            <a:ext cx="4420149" cy="1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350" y="2780149"/>
            <a:ext cx="2884050" cy="19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350" y="534596"/>
            <a:ext cx="2964050" cy="197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325" y="2274737"/>
            <a:ext cx="4420150" cy="275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rs. Dorry Segev and Sommer Gentry are innovative researchers who connect the complexities of mathematics with the intricacies of organ transplantation. They're also a husband and wife team leading fascinating lives, including swing dancing, music, and waterskiing - and their work is helping thousands of transplant candidates find the matching organs that they need.  Dorry is a transplant surgeon at Johns Hopkins University and Sommer is a math professor at the United States Naval Academy.   You can read more about them: TIME magazine  http://dorryandsommer.com/~sommerg/time9_05g.pdf   The Baltimore Sun http://articles.baltimoresun.com/2012-11-14/entertainment/bs-sm-segev-gentry-20121107_1_kidney-transplants-dorry-segev-liver  The video was directed, filmed, &amp; edited by Andrew Rozario http://www.andrewrozario.com" id="70" name="Shape 70" title="The Right Match: A Short Documentary">
            <a:hlinkClick r:id="rId3"/>
          </p:cNvPr>
          <p:cNvSpPr/>
          <p:nvPr/>
        </p:nvSpPr>
        <p:spPr>
          <a:xfrm>
            <a:off x="2225400" y="15781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75" y="67700"/>
            <a:ext cx="81248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Paired kidney donation</a:t>
            </a:r>
          </a:p>
        </p:txBody>
      </p:sp>
      <p:sp>
        <p:nvSpPr>
          <p:cNvPr id="77" name="Shape 77"/>
          <p:cNvSpPr/>
          <p:nvPr/>
        </p:nvSpPr>
        <p:spPr>
          <a:xfrm>
            <a:off x="500025" y="9242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811425" y="9554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32125" y="19023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811425" y="194780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448491" y="14100"/>
            <a:ext cx="4674900" cy="366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Paired kidney donation</a:t>
            </a:r>
          </a:p>
        </p:txBody>
      </p:sp>
      <p:sp>
        <p:nvSpPr>
          <p:cNvPr id="86" name="Shape 86"/>
          <p:cNvSpPr/>
          <p:nvPr/>
        </p:nvSpPr>
        <p:spPr>
          <a:xfrm>
            <a:off x="500025" y="9242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811425" y="9554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532125" y="190235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811425" y="1947800"/>
            <a:ext cx="727200" cy="727200"/>
          </a:xfrm>
          <a:prstGeom prst="smileyFace">
            <a:avLst>
              <a:gd fmla="val 4653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" name="Shape 90"/>
          <p:cNvCxnSpPr>
            <a:stCxn id="86" idx="6"/>
            <a:endCxn id="89" idx="2"/>
          </p:cNvCxnSpPr>
          <p:nvPr/>
        </p:nvCxnSpPr>
        <p:spPr>
          <a:xfrm>
            <a:off x="1227225" y="1287850"/>
            <a:ext cx="584100" cy="102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" name="Shape 91"/>
          <p:cNvCxnSpPr>
            <a:endCxn id="87" idx="2"/>
          </p:cNvCxnSpPr>
          <p:nvPr/>
        </p:nvCxnSpPr>
        <p:spPr>
          <a:xfrm flipH="1" rot="10800000">
            <a:off x="1272625" y="1319050"/>
            <a:ext cx="538800" cy="9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